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5" r:id="rId18"/>
    <p:sldId id="287" r:id="rId19"/>
    <p:sldId id="288" r:id="rId20"/>
    <p:sldId id="289" r:id="rId21"/>
    <p:sldId id="286" r:id="rId22"/>
    <p:sldId id="272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4" r:id="rId3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622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0037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1228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4957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5784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9305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6098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3701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9705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3661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8578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22F7-3C88-434E-8EA4-F87B1296EEF2}" type="datetimeFigureOut">
              <a:rPr lang="hr-HR" smtClean="0"/>
              <a:pPr/>
              <a:t>20.5.2014.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099BD-3488-4E34-BBC6-7A8FBA7C4E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7691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arodne-novine.nn.hr/clanci/sluzbeni/2012_05_57_1410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arodne-novine.nn.hr/clanci/sluzbeni/2013_12_157_3289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upisi.hr/upi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ublic.mzos.hr/Default.aspx?art=13158&amp;sec=333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hok.hr/obrazovanje/mjesta_za_naukovanje_praks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s-strukovna-vk.skole.hr/Download/ugovorOprakticnojNastavi20913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narodne-novine.nn.hr/clanci/sluzbeni/2013_12_143_3065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isi.hr/upisi/" TargetMode="External"/><Relationship Id="rId2" Type="http://schemas.openxmlformats.org/officeDocument/2006/relationships/hyperlink" Target="http://public.mzos.hr/Default.aspx?art=13158&amp;sec=333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www.hok.hr/obrazovanje/mjesta_za_naukovanje_praksu" TargetMode="External"/><Relationship Id="rId4" Type="http://schemas.openxmlformats.org/officeDocument/2006/relationships/hyperlink" Target="http://www.ss-strukovna-vk.skole.hr/Download/ugovorOprakticnojNastavi20913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ublic.mzos.hr/Default.aspx?art=13158&amp;sec=33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5081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B050"/>
                </a:solidFill>
              </a:rPr>
              <a:t>PROFESIONALNO USMJERAVANJE UČENIKA OSMIH RAZREDA</a:t>
            </a:r>
            <a:endParaRPr lang="hr-HR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hr-HR" i="1" dirty="0" smtClean="0"/>
              <a:t>Odluka o elementima i kriterijima za izbor kandidata za upis u 1. razred srednje škole u školskoj godini 2014./2015</a:t>
            </a:r>
            <a:r>
              <a:rPr lang="hr-HR" dirty="0" smtClean="0"/>
              <a:t>.</a:t>
            </a:r>
          </a:p>
          <a:p>
            <a:r>
              <a:rPr lang="hr-HR" dirty="0" smtClean="0"/>
              <a:t>- svibanj 2014. godine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8640"/>
            <a:ext cx="21145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354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</a:t>
            </a:r>
            <a:r>
              <a:rPr lang="hr-HR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 </a:t>
            </a:r>
            <a:br>
              <a:rPr lang="hr-HR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VREDNOVANJA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hr-HR" dirty="0" smtClean="0"/>
              <a:t>Čini uspjeh kandidata ostvaren u otežanim uvjetima.</a:t>
            </a:r>
          </a:p>
          <a:p>
            <a:r>
              <a:rPr lang="hr-HR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ostvaruju više prava priznaje se samo jedno.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197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 </a:t>
            </a:r>
            <a:r>
              <a:rPr lang="hr-HR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VREDNOVANJA:</a:t>
            </a:r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800" b="1" dirty="0" smtClean="0">
                <a:solidFill>
                  <a:srgbClr val="FF0066"/>
                </a:solidFill>
              </a:rPr>
              <a:t>kandidati s teškoćama u razvoju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 IZRAVNOG UPISA </a:t>
            </a:r>
            <a:r>
              <a:rPr lang="hr-HR" dirty="0" smtClean="0"/>
              <a:t>– primjeren oblik školovanja (rješenje ureda državne uprave)</a:t>
            </a:r>
          </a:p>
          <a:p>
            <a:pPr lvl="1"/>
            <a:r>
              <a:rPr lang="hr-HR" sz="2000" i="1" dirty="0"/>
              <a:t>u</a:t>
            </a:r>
            <a:r>
              <a:rPr lang="hr-HR" sz="2000" i="1" dirty="0" smtClean="0"/>
              <a:t> jedan od programa za koje posjeduju stručno mišljenje službe za profesionalno usmjeravanje HZZ-e, pod uvjetom da zadovolje na ispitu sposobnosti i darovitost ako je to uvjet za upis</a:t>
            </a:r>
          </a:p>
          <a:p>
            <a:r>
              <a:rPr lang="hr-HR" dirty="0" smtClean="0"/>
              <a:t>Za ostvarenje izravnog upisa treba:</a:t>
            </a:r>
          </a:p>
          <a:p>
            <a:pPr lvl="1"/>
            <a:r>
              <a:rPr lang="hr-HR" b="1" i="1" dirty="0" smtClean="0">
                <a:solidFill>
                  <a:srgbClr val="00B050"/>
                </a:solidFill>
              </a:rPr>
              <a:t>rješenje ureda državne uprave</a:t>
            </a:r>
          </a:p>
          <a:p>
            <a:pPr lvl="1"/>
            <a:r>
              <a:rPr lang="hr-HR" b="1" i="1" dirty="0" smtClean="0">
                <a:solidFill>
                  <a:srgbClr val="00B050"/>
                </a:solidFill>
              </a:rPr>
              <a:t>stručno mišljenje nadležnog školskog liječnika</a:t>
            </a:r>
          </a:p>
          <a:p>
            <a:pPr lvl="1"/>
            <a:r>
              <a:rPr lang="hr-HR" b="1" i="1" dirty="0" smtClean="0">
                <a:solidFill>
                  <a:srgbClr val="00B050"/>
                </a:solidFill>
              </a:rPr>
              <a:t>stručno mišljenje Službe za profesionalno usmjeravanje HZZ-a (preporuka za 3 programa obrazovanja)</a:t>
            </a:r>
          </a:p>
        </p:txBody>
      </p:sp>
    </p:spTree>
    <p:extLst>
      <p:ext uri="{BB962C8B-B14F-4D97-AF65-F5344CB8AC3E}">
        <p14:creationId xmlns:p14="http://schemas.microsoft.com/office/powerpoint/2010/main" xmlns="" val="24334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 VREDNOVANJA:</a:t>
            </a:r>
            <a:r>
              <a:rPr lang="hr-HR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500" b="1" dirty="0">
                <a:solidFill>
                  <a:srgbClr val="FF0066"/>
                </a:solidFill>
              </a:rPr>
              <a:t>kandidati s teškoćama u </a:t>
            </a:r>
            <a:r>
              <a:rPr lang="hr-HR" sz="2500" b="1" dirty="0" smtClean="0">
                <a:solidFill>
                  <a:srgbClr val="FF0066"/>
                </a:solidFill>
              </a:rPr>
              <a:t>razvoju 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hr-HR" dirty="0" smtClean="0"/>
              <a:t>Navedeni kandidati mogu nastaviti školovanje:</a:t>
            </a:r>
          </a:p>
          <a:p>
            <a:pPr lvl="1"/>
            <a:r>
              <a:rPr lang="hr-HR" dirty="0" smtClean="0"/>
              <a:t>po redovnom NPP srednjeg obrazovanja s individualiziranim pristupom</a:t>
            </a:r>
          </a:p>
          <a:p>
            <a:pPr lvl="1"/>
            <a:r>
              <a:rPr lang="hr-HR" dirty="0" smtClean="0"/>
              <a:t>po prilagođenome NPP srednjeg obrazovanja</a:t>
            </a:r>
          </a:p>
          <a:p>
            <a:pPr lvl="1"/>
            <a:r>
              <a:rPr lang="hr-HR" dirty="0" smtClean="0"/>
              <a:t>po posebnom NPP u srednjim školama ili posebnim o-o ustanovama koje za to imaju odobrenje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392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 VREDNOVANJA:</a:t>
            </a:r>
            <a:r>
              <a:rPr lang="hr-HR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500" b="1" dirty="0">
                <a:solidFill>
                  <a:srgbClr val="FF0066"/>
                </a:solidFill>
              </a:rPr>
              <a:t>kandidati </a:t>
            </a:r>
            <a:r>
              <a:rPr lang="hr-HR" sz="2500" b="1" dirty="0" smtClean="0">
                <a:solidFill>
                  <a:srgbClr val="FF0066"/>
                </a:solidFill>
              </a:rPr>
              <a:t>sa zdravstvenim teškoćama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Kandidati koji su nastavu završili po redovnom NPP, ali su im teže zdravstvene teškoće i/ili dugotrajno liječenje utjecali na postizanje rezultata tijekom obrazovanja i/ili im sužavaju izbor za odabir srednjoškolskog programa</a:t>
            </a:r>
          </a:p>
          <a:p>
            <a:r>
              <a:rPr lang="hr-HR" dirty="0" smtClean="0"/>
              <a:t>Dodaje se </a:t>
            </a:r>
            <a:r>
              <a:rPr lang="hr-H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bod </a:t>
            </a:r>
            <a:r>
              <a:rPr lang="hr-HR" dirty="0" smtClean="0"/>
              <a:t>na broj bodova za program obrazovanja za koje posjeduje stručno mišljenje službe za profesionalno usmjeravanje HZZ-e</a:t>
            </a:r>
          </a:p>
          <a:p>
            <a:r>
              <a:rPr lang="hr-HR" dirty="0" smtClean="0"/>
              <a:t>Potrebno:</a:t>
            </a:r>
          </a:p>
          <a:p>
            <a:pPr lvl="1"/>
            <a:r>
              <a:rPr lang="hr-HR" dirty="0" smtClean="0"/>
              <a:t>stručno mišljenje nadležnog školskog liječnika</a:t>
            </a:r>
          </a:p>
          <a:p>
            <a:pPr lvl="1"/>
            <a:r>
              <a:rPr lang="hr-HR" dirty="0" smtClean="0"/>
              <a:t>stručno mišljenje službe za profesionalno usmjeravanje HZZ-e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279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9027" y="6043287"/>
            <a:ext cx="451086" cy="35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7737"/>
            <a:ext cx="413767" cy="32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 VREDNOVANJA:</a:t>
            </a:r>
            <a:r>
              <a:rPr lang="hr-HR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500" b="1" dirty="0" smtClean="0">
                <a:solidFill>
                  <a:srgbClr val="FF0066"/>
                </a:solidFill>
              </a:rPr>
              <a:t>kandidati koji žive u otežanim uvjetima obrazovanja uzrokovanim nepovoljnim ekonomskim, socijalnim te odgojnim čimbenicima</a:t>
            </a:r>
            <a:endParaRPr lang="hr-H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546674"/>
            <a:ext cx="4857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Dodaje se </a:t>
            </a:r>
            <a:r>
              <a:rPr lang="hr-H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bod </a:t>
            </a:r>
            <a:r>
              <a:rPr lang="hr-HR" dirty="0" smtClean="0"/>
              <a:t>na broj bodova koji je utvrđen tijekom postupka vrednovanja.</a:t>
            </a:r>
          </a:p>
          <a:p>
            <a:r>
              <a:rPr lang="hr-HR" dirty="0" smtClean="0"/>
              <a:t>To su:</a:t>
            </a:r>
          </a:p>
          <a:p>
            <a:pPr lvl="1"/>
            <a:r>
              <a:rPr lang="hr-HR" dirty="0" smtClean="0"/>
              <a:t>ako kandidat živi uz jednoga i/ili oba roditelja s dugotrajnom teškom bolesti;</a:t>
            </a:r>
          </a:p>
          <a:p>
            <a:pPr lvl="1"/>
            <a:r>
              <a:rPr lang="hr-HR" dirty="0" smtClean="0"/>
              <a:t>ako </a:t>
            </a:r>
            <a:r>
              <a:rPr lang="hr-HR" dirty="0"/>
              <a:t>kandidat živi </a:t>
            </a:r>
            <a:r>
              <a:rPr lang="hr-HR" dirty="0" smtClean="0"/>
              <a:t>uz dugotrajno nezaposlena oba roditelja (</a:t>
            </a:r>
            <a:r>
              <a:rPr lang="hr-HR" dirty="0" smtClean="0">
                <a:solidFill>
                  <a:srgbClr val="FF0066"/>
                </a:solidFill>
              </a:rPr>
              <a:t>čl. 2. </a:t>
            </a:r>
            <a:r>
              <a:rPr lang="hr-HR" i="1" dirty="0" smtClean="0">
                <a:solidFill>
                  <a:srgbClr val="FF0066"/>
                </a:solidFill>
              </a:rPr>
              <a:t>Zakona o poticanju zapošljavanja, </a:t>
            </a:r>
            <a:r>
              <a:rPr lang="hr-HR" i="1" dirty="0" smtClean="0">
                <a:solidFill>
                  <a:srgbClr val="FF0066"/>
                </a:solidFill>
                <a:hlinkClick r:id="rId3"/>
              </a:rPr>
              <a:t>NN br. 57/2012.</a:t>
            </a:r>
            <a:r>
              <a:rPr lang="hr-HR" dirty="0" smtClean="0"/>
              <a:t>);</a:t>
            </a:r>
          </a:p>
          <a:p>
            <a:pPr lvl="1"/>
            <a:r>
              <a:rPr lang="hr-HR" dirty="0" smtClean="0">
                <a:solidFill>
                  <a:prstClr val="black"/>
                </a:solidFill>
              </a:rPr>
              <a:t>ako </a:t>
            </a:r>
            <a:r>
              <a:rPr lang="hr-HR" dirty="0">
                <a:solidFill>
                  <a:prstClr val="black"/>
                </a:solidFill>
              </a:rPr>
              <a:t>kandidat živi </a:t>
            </a:r>
            <a:r>
              <a:rPr lang="hr-HR" dirty="0" smtClean="0">
                <a:solidFill>
                  <a:prstClr val="black"/>
                </a:solidFill>
              </a:rPr>
              <a:t>uz samohranog roditelja (roditelj koji nije u braku i ne živi u izvanbračnoj zajednici, a sam se skrbi o svome djetetu i uzdržava ga) korisnika socijalne skrbi (</a:t>
            </a:r>
            <a:r>
              <a:rPr lang="hr-HR" dirty="0" smtClean="0">
                <a:solidFill>
                  <a:srgbClr val="FF0066"/>
                </a:solidFill>
              </a:rPr>
              <a:t>čl. 4., 21. i 30. </a:t>
            </a:r>
            <a:r>
              <a:rPr lang="hr-HR" i="1" dirty="0" smtClean="0">
                <a:solidFill>
                  <a:srgbClr val="FF0066"/>
                </a:solidFill>
              </a:rPr>
              <a:t>Zakona o socijalnoj skrbi, </a:t>
            </a:r>
            <a:r>
              <a:rPr lang="hr-HR" i="1" dirty="0" smtClean="0">
                <a:solidFill>
                  <a:srgbClr val="FF0066"/>
                </a:solidFill>
                <a:hlinkClick r:id="rId4"/>
              </a:rPr>
              <a:t>NN br. 157/2013</a:t>
            </a:r>
            <a:r>
              <a:rPr lang="hr-HR" i="1" dirty="0" smtClean="0">
                <a:solidFill>
                  <a:srgbClr val="FF0066"/>
                </a:solidFill>
              </a:rPr>
              <a:t>.</a:t>
            </a:r>
            <a:r>
              <a:rPr lang="hr-HR" dirty="0" smtClean="0">
                <a:solidFill>
                  <a:prstClr val="black"/>
                </a:solidFill>
              </a:rPr>
              <a:t>) te posjeduje rješenje o pravu samohranog roditelja kao korisnika socijalne skrbi;</a:t>
            </a:r>
          </a:p>
          <a:p>
            <a:pPr lvl="1"/>
            <a:r>
              <a:rPr lang="hr-HR" dirty="0" smtClean="0">
                <a:solidFill>
                  <a:prstClr val="black"/>
                </a:solidFill>
              </a:rPr>
              <a:t>ako je kandidatu jedan roditelj preminuo;</a:t>
            </a:r>
          </a:p>
          <a:p>
            <a:pPr lvl="1"/>
            <a:r>
              <a:rPr lang="hr-HR" dirty="0" smtClean="0">
                <a:solidFill>
                  <a:prstClr val="black"/>
                </a:solidFill>
              </a:rPr>
              <a:t>ako je kandidat dijete bez roditelja ili odgovarajuće roditeljske skrbi (</a:t>
            </a:r>
            <a:r>
              <a:rPr lang="hr-HR" dirty="0" smtClean="0">
                <a:solidFill>
                  <a:srgbClr val="FF0066"/>
                </a:solidFill>
              </a:rPr>
              <a:t>čl. 21. </a:t>
            </a:r>
            <a:r>
              <a:rPr lang="hr-HR" i="1" dirty="0" smtClean="0">
                <a:solidFill>
                  <a:srgbClr val="FF0066"/>
                </a:solidFill>
              </a:rPr>
              <a:t>Zakon o socijalnoj skrbi, </a:t>
            </a:r>
            <a:r>
              <a:rPr lang="hr-HR" i="1" dirty="0" smtClean="0">
                <a:solidFill>
                  <a:srgbClr val="FF0066"/>
                </a:solidFill>
                <a:hlinkClick r:id="rId4"/>
              </a:rPr>
              <a:t>NN br. 157/2013</a:t>
            </a:r>
            <a:r>
              <a:rPr lang="hr-HR" i="1" dirty="0" smtClean="0">
                <a:solidFill>
                  <a:srgbClr val="FF0066"/>
                </a:solidFill>
              </a:rPr>
              <a:t>.</a:t>
            </a:r>
            <a:r>
              <a:rPr lang="hr-HR" dirty="0" smtClean="0">
                <a:solidFill>
                  <a:prstClr val="black"/>
                </a:solidFill>
              </a:rPr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021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 VREDNOVANJA:</a:t>
            </a:r>
            <a:r>
              <a:rPr lang="hr-HR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300" b="1" dirty="0">
                <a:solidFill>
                  <a:srgbClr val="FF0066"/>
                </a:solidFill>
              </a:rPr>
              <a:t>kandidati koji žive u otežanim uvjetima obrazovanja uzrokovanim nepovoljnim ekonomskim, socijalnim te odgojnim </a:t>
            </a:r>
            <a:r>
              <a:rPr lang="hr-HR" sz="2300" b="1" dirty="0" smtClean="0">
                <a:solidFill>
                  <a:srgbClr val="FF0066"/>
                </a:solidFill>
              </a:rPr>
              <a:t>čimbenicima 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Za ostvarivanje jednog od navedenih prava potrebna je: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liječnička potvrda o dugotrajnoj težoj bolesti jednoga i/ili oba roditelja;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potvrda o dugotrajnoj nezaposlenosti oba roditelja iz područnog ureda HZZ-e;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potvrda o korištenju socijalne pomoći; rješenje ili drugi upravni akt centra za socijalnu skrb ili jedinice lokalne/područne o pravu samohranog roditelja u statusu socijalne skrbi izdanih od ovlaštenih službi u zdravstvu, socijalnoj skrbi i za zapošljavanje;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potvrdu o smrti roditelja (preslika smrtovnice);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potvrdu nadležnog centra za socijalnu skrb da je kandidat korisnik socijalne skrbi.</a:t>
            </a:r>
            <a:endParaRPr lang="hr-HR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9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ROKOVI</a:t>
            </a:r>
            <a:endParaRPr lang="hr-H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prijavu, razredbeni postupak i upis kandidata u 1. razred srednje škole određuju se u skladu s </a:t>
            </a:r>
            <a:r>
              <a:rPr lang="hr-HR" i="1" dirty="0" smtClean="0">
                <a:solidFill>
                  <a:srgbClr val="00B050"/>
                </a:solidFill>
                <a:hlinkClick r:id="rId2"/>
              </a:rPr>
              <a:t>Odlukom o upisu učenika u 1. razred srednje škole u školskoj godini 2014./2015.</a:t>
            </a:r>
            <a:r>
              <a:rPr lang="hr-HR" dirty="0" smtClean="0">
                <a:hlinkClick r:id="rId2"/>
              </a:rPr>
              <a:t> </a:t>
            </a:r>
            <a:r>
              <a:rPr lang="hr-HR" dirty="0" smtClean="0"/>
              <a:t>koju donosi ministar.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86077"/>
            <a:ext cx="3384376" cy="189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144838"/>
            <a:ext cx="7191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10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ROKOVI...</a:t>
            </a:r>
            <a:endParaRPr lang="hr-H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</a:t>
            </a:r>
            <a:r>
              <a:rPr lang="hr-HR" i="1" dirty="0" smtClean="0">
                <a:solidFill>
                  <a:srgbClr val="FF0066"/>
                </a:solidFill>
              </a:rPr>
              <a:t>Odluci o upisu učenika u 1. razred srednje škole u šk. god. 2014./2015. </a:t>
            </a:r>
            <a:r>
              <a:rPr lang="hr-HR" dirty="0" smtClean="0"/>
              <a:t>navedena su dva roka:</a:t>
            </a: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ljetni upisni rok </a:t>
            </a:r>
          </a:p>
          <a:p>
            <a:pPr lvl="1"/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esenski upisni rok</a:t>
            </a:r>
          </a:p>
        </p:txBody>
      </p:sp>
    </p:spTree>
    <p:extLst>
      <p:ext uri="{BB962C8B-B14F-4D97-AF65-F5344CB8AC3E}">
        <p14:creationId xmlns:p14="http://schemas.microsoft.com/office/powerpoint/2010/main" xmlns="" val="86961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r-H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LJETNI UPISNI ROK</a:t>
            </a:r>
            <a:endParaRPr lang="hr-H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0031679"/>
              </p:ext>
            </p:extLst>
          </p:nvPr>
        </p:nvGraphicFramePr>
        <p:xfrm>
          <a:off x="467544" y="1412776"/>
          <a:ext cx="8363272" cy="48797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23320"/>
                <a:gridCol w="183995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48316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Početak</a:t>
                      </a:r>
                      <a:r>
                        <a:rPr lang="hr-HR" sz="1400" baseline="0" dirty="0" smtClean="0"/>
                        <a:t> prijava kandidata u sustav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26.5.2014.</a:t>
                      </a:r>
                      <a:endParaRPr lang="hr-HR" b="1" dirty="0"/>
                    </a:p>
                  </a:txBody>
                  <a:tcPr/>
                </a:tc>
              </a:tr>
              <a:tr h="48316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Početak</a:t>
                      </a:r>
                      <a:r>
                        <a:rPr lang="hr-HR" sz="1400" baseline="0" dirty="0" smtClean="0"/>
                        <a:t> prijava  obrazovnih programa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26.6.2014.</a:t>
                      </a:r>
                      <a:endParaRPr lang="hr-HR" b="1" dirty="0"/>
                    </a:p>
                  </a:txBody>
                  <a:tcPr/>
                </a:tc>
              </a:tr>
              <a:tr h="483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Završetak </a:t>
                      </a:r>
                      <a:r>
                        <a:rPr lang="hr-HR" sz="1400" baseline="0" dirty="0" smtClean="0"/>
                        <a:t>prijave obrazovnih programa koji zahtijevaju odatne provjere </a:t>
                      </a:r>
                      <a:endParaRPr lang="hr-H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29.6.2014.</a:t>
                      </a:r>
                      <a:endParaRPr lang="hr-HR" b="1" dirty="0"/>
                    </a:p>
                  </a:txBody>
                  <a:tcPr/>
                </a:tc>
              </a:tr>
              <a:tr h="48316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Provođenje dodatnih ispita</a:t>
                      </a:r>
                      <a:r>
                        <a:rPr lang="hr-HR" sz="1400" baseline="0" dirty="0" smtClean="0"/>
                        <a:t> i provjera te unosa rezultata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30.6. – 4.7.2014.</a:t>
                      </a:r>
                      <a:endParaRPr lang="hr-HR" b="1" dirty="0"/>
                    </a:p>
                  </a:txBody>
                  <a:tcPr/>
                </a:tc>
              </a:tr>
              <a:tr h="675112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Rok za dostavu dokumentacije redovitih</a:t>
                      </a:r>
                      <a:r>
                        <a:rPr lang="hr-HR" sz="1400" baseline="0" dirty="0" smtClean="0"/>
                        <a:t> učenika (stručno mišljenje školskog liječnika, stručno mišljenje HZZ-a i ostali dokumenti kojima se ostvaruju dodatna prava za upis)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Do 1.7.2014.</a:t>
                      </a:r>
                      <a:endParaRPr lang="hr-HR" b="1" dirty="0"/>
                    </a:p>
                  </a:txBody>
                  <a:tcPr/>
                </a:tc>
              </a:tr>
              <a:tr h="675112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Dostava osobnih dokumenata i svjedodžbi za kandidate</a:t>
                      </a:r>
                      <a:r>
                        <a:rPr lang="hr-HR" sz="1400" baseline="0" dirty="0" smtClean="0"/>
                        <a:t> izvan redovitog sustava obrazovanja RH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26.5.</a:t>
                      </a:r>
                      <a:r>
                        <a:rPr lang="hr-HR" b="1" baseline="0" dirty="0" smtClean="0"/>
                        <a:t> – 4.7.2014.</a:t>
                      </a:r>
                      <a:endParaRPr lang="hr-HR" b="1" dirty="0"/>
                    </a:p>
                  </a:txBody>
                  <a:tcPr/>
                </a:tc>
              </a:tr>
              <a:tr h="1231086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Završetak</a:t>
                      </a:r>
                      <a:r>
                        <a:rPr lang="hr-HR" sz="1400" baseline="0" dirty="0" smtClean="0"/>
                        <a:t> prigovora na unesene osobne podatke, ocjene, natjecanja, rezultate dodatnih provjera i podatke na temelju kojih se ostvaruju dodatna prava za upis</a:t>
                      </a:r>
                    </a:p>
                    <a:p>
                      <a:r>
                        <a:rPr lang="hr-HR" sz="1400" baseline="0" dirty="0" smtClean="0"/>
                        <a:t>Završetak unosa rezultata s popravnih ispita</a:t>
                      </a:r>
                    </a:p>
                    <a:p>
                      <a:r>
                        <a:rPr lang="hr-HR" sz="1400" baseline="0" dirty="0" smtClean="0"/>
                        <a:t>Brisanje  s lista kandidata  koji nisu zadovoljili preduvjete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7.7.2014.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5152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0"/>
            <a:ext cx="8229600" cy="1143000"/>
          </a:xfrm>
        </p:spPr>
        <p:txBody>
          <a:bodyPr/>
          <a:lstStyle/>
          <a:p>
            <a:r>
              <a:rPr lang="hr-H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LJETNI UPISNI </a:t>
            </a:r>
            <a:r>
              <a:rPr lang="hr-H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ROK...</a:t>
            </a:r>
            <a:endParaRPr lang="hr-H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2109640"/>
              </p:ext>
            </p:extLst>
          </p:nvPr>
        </p:nvGraphicFramePr>
        <p:xfrm>
          <a:off x="395536" y="1268760"/>
          <a:ext cx="8352928" cy="50444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61426"/>
                <a:gridCol w="1691502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OPIS POSTUPKA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DATUM</a:t>
                      </a:r>
                    </a:p>
                  </a:txBody>
                  <a:tcPr/>
                </a:tc>
              </a:tr>
              <a:tr h="863369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Zaključavanje odabira obrazovnih programa</a:t>
                      </a:r>
                    </a:p>
                    <a:p>
                      <a:r>
                        <a:rPr lang="hr-HR" sz="1400" dirty="0" smtClean="0"/>
                        <a:t>Početak ispisa prijavnica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8.7.2014.</a:t>
                      </a:r>
                      <a:endParaRPr lang="hr-HR" b="1" dirty="0"/>
                    </a:p>
                  </a:txBody>
                  <a:tcPr/>
                </a:tc>
              </a:tr>
              <a:tr h="1340224">
                <a:tc>
                  <a:txBody>
                    <a:bodyPr/>
                    <a:lstStyle/>
                    <a:p>
                      <a:r>
                        <a:rPr lang="hr-HR" sz="1400" baseline="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1400" baseline="0" dirty="0" smtClean="0"/>
                        <a:t>Brisanje  s lista kandidata  koji nisu zadovoljili preduvjete ili dostavili prijavnice</a:t>
                      </a:r>
                    </a:p>
                    <a:p>
                      <a:r>
                        <a:rPr lang="hr-HR" sz="1400" baseline="0" dirty="0" smtClean="0">
                          <a:solidFill>
                            <a:schemeClr val="tx1"/>
                          </a:solidFill>
                        </a:rPr>
                        <a:t>Krajnji rok za podnošenje zamolbe za promjenom redoslijeda prijavljenih programa na listi prioriteta (ravnateljima osnovnih škola)</a:t>
                      </a:r>
                      <a:endParaRPr lang="hr-H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10.7.2014.</a:t>
                      </a:r>
                      <a:endParaRPr lang="hr-HR" b="1" dirty="0"/>
                    </a:p>
                  </a:txBody>
                  <a:tcPr/>
                </a:tc>
              </a:tr>
              <a:tr h="583118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OBJAVA KONAČNIH LJESTVICA PORETKA</a:t>
                      </a:r>
                      <a:endParaRPr lang="hr-H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11.7.2014.</a:t>
                      </a:r>
                      <a:endParaRPr lang="hr-HR" b="1" dirty="0"/>
                    </a:p>
                  </a:txBody>
                  <a:tcPr/>
                </a:tc>
              </a:tr>
              <a:tr h="1325445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Dostava</a:t>
                      </a:r>
                      <a:r>
                        <a:rPr lang="hr-HR" sz="1400" baseline="0" dirty="0" smtClean="0"/>
                        <a:t> dokumenata koji su uvjet za upis u određeni program obrazovanja (potvrde školske medicine, liječnička svjedodžba medicine rada, ugovor o naukovanju učenika i ostali dokumenti kojima su ostvarena dodatna prava za upis) srednje škole</a:t>
                      </a:r>
                    </a:p>
                    <a:p>
                      <a:r>
                        <a:rPr lang="hr-HR" sz="1400" b="1" u="none" baseline="0" dirty="0" smtClean="0"/>
                        <a:t>Dostava  potpisanog obrasca o upisu u 1. razred srednje škole (upisnice) u srednju školu u koju se učenik upisao</a:t>
                      </a:r>
                      <a:endParaRPr lang="hr-HR" sz="14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 smtClean="0"/>
                    </a:p>
                    <a:p>
                      <a:r>
                        <a:rPr lang="hr-HR" b="1" dirty="0" smtClean="0"/>
                        <a:t>14.-18.7.</a:t>
                      </a:r>
                      <a:r>
                        <a:rPr lang="hr-HR" b="1" baseline="0" dirty="0" smtClean="0"/>
                        <a:t>2014.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500206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Objava slobodnih mjesta za jesenski rok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23.7.2014.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99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26642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hr-HR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Odluka o elementima i kriterijima za izbor kandidata za upis u 1. razred srednje škole u školskoj godini 2014./2015</a:t>
            </a:r>
            <a:r>
              <a:rPr lang="hr-HR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.</a:t>
            </a:r>
            <a:endParaRPr lang="hr-HR" sz="4400" dirty="0" smtClean="0"/>
          </a:p>
          <a:p>
            <a:pPr marL="0" indent="0" algn="ctr">
              <a:buNone/>
            </a:pPr>
            <a:endParaRPr lang="hr-HR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4538" y="3356992"/>
            <a:ext cx="3600400" cy="320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14911"/>
            <a:ext cx="971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660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674432" y="3334680"/>
            <a:ext cx="6192688" cy="332656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JESENSKI UPISNI ROK</a:t>
            </a:r>
            <a:endParaRPr lang="hr-H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4988791"/>
              </p:ext>
            </p:extLst>
          </p:nvPr>
        </p:nvGraphicFramePr>
        <p:xfrm>
          <a:off x="395536" y="27905"/>
          <a:ext cx="7776864" cy="6847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88351"/>
                <a:gridCol w="1688513"/>
              </a:tblGrid>
              <a:tr h="149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OPIS POSTUPKA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DATUM</a:t>
                      </a:r>
                    </a:p>
                  </a:txBody>
                  <a:tcPr/>
                </a:tc>
              </a:tr>
              <a:tr h="4344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Početak</a:t>
                      </a:r>
                      <a:r>
                        <a:rPr lang="hr-HR" sz="1400" baseline="0" dirty="0" smtClean="0"/>
                        <a:t> prijava u sustav i prijava obrazovnih programa</a:t>
                      </a:r>
                      <a:endParaRPr lang="hr-HR" sz="1400" dirty="0" smtClean="0"/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25.8.2014.</a:t>
                      </a:r>
                      <a:endParaRPr lang="hr-HR" b="1" dirty="0"/>
                    </a:p>
                  </a:txBody>
                  <a:tcPr/>
                </a:tc>
              </a:tr>
              <a:tr h="868838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Dostava osobnih dokumenata ,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svjedodžbi i ostale dokumentacije za kandidate izvan redovitoga</a:t>
                      </a:r>
                      <a:r>
                        <a:rPr lang="hr-HR" sz="1200" baseline="0" dirty="0" smtClean="0"/>
                        <a:t> sustava obrazovanja RH</a:t>
                      </a:r>
                      <a:r>
                        <a:rPr lang="hr-HR" sz="1200" dirty="0" smtClean="0"/>
                        <a:t> </a:t>
                      </a:r>
                    </a:p>
                    <a:p>
                      <a:r>
                        <a:rPr lang="hr-HR" sz="1200" dirty="0" smtClean="0"/>
                        <a:t>Dostava</a:t>
                      </a:r>
                      <a:r>
                        <a:rPr lang="hr-HR" sz="1200" baseline="0" dirty="0" smtClean="0"/>
                        <a:t>  dokumentacije redovitih učenika (stručno mišljenje školskog liječnika, stručno mišljenje HZZ-a i ostali dokumenti kojima se ostvaruju dodatna prava za upis i sl.)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25.8.2014.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295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Završetak </a:t>
                      </a:r>
                      <a:r>
                        <a:rPr lang="hr-HR" sz="1400" baseline="0" dirty="0" smtClean="0"/>
                        <a:t>prijave obrazovnih programa koji zahtijevaju odatne provjere </a:t>
                      </a:r>
                      <a:endParaRPr lang="hr-H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27.8.2014.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416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Provođenje dodatnih ispita</a:t>
                      </a:r>
                      <a:r>
                        <a:rPr lang="hr-HR" sz="1400" baseline="0" dirty="0" smtClean="0"/>
                        <a:t> i provjera te unosa rezultata</a:t>
                      </a:r>
                      <a:endParaRPr lang="hr-H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28.8.-29.8.2014.</a:t>
                      </a:r>
                      <a:endParaRPr lang="hr-HR" b="1" dirty="0"/>
                    </a:p>
                  </a:txBody>
                  <a:tcPr/>
                </a:tc>
              </a:tr>
              <a:tr h="868838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Završetak</a:t>
                      </a:r>
                      <a:r>
                        <a:rPr lang="hr-HR" sz="1200" baseline="0" dirty="0" smtClean="0"/>
                        <a:t> prigovora na unesene osobne podatke, ocjene, natjecanja, rezultate dodatnih provjera i podatke na temelju kojih se ostvaruju dodatna prava za upis</a:t>
                      </a:r>
                    </a:p>
                    <a:p>
                      <a:r>
                        <a:rPr lang="hr-HR" sz="1200" baseline="0" dirty="0" smtClean="0"/>
                        <a:t>Završetak unosa rezultata s popravnih ispita</a:t>
                      </a:r>
                    </a:p>
                    <a:p>
                      <a:r>
                        <a:rPr lang="hr-HR" sz="1200" baseline="0" dirty="0" smtClean="0"/>
                        <a:t>Brisanje  s lista kandidata  koji nisu zadovoljili preduvjete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30.8.2014.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434419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Zaključavanje odabira obrazovnih programa</a:t>
                      </a:r>
                    </a:p>
                    <a:p>
                      <a:r>
                        <a:rPr lang="hr-HR" sz="1200" dirty="0" smtClean="0"/>
                        <a:t>Početak ispisa  prijavnica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1.9.2014.</a:t>
                      </a:r>
                      <a:endParaRPr lang="hr-HR" b="1" dirty="0"/>
                    </a:p>
                  </a:txBody>
                  <a:tcPr/>
                </a:tc>
              </a:tr>
              <a:tr h="955721">
                <a:tc>
                  <a:txBody>
                    <a:bodyPr/>
                    <a:lstStyle/>
                    <a:p>
                      <a:r>
                        <a:rPr lang="hr-HR" sz="1200" baseline="0" dirty="0" smtClean="0"/>
                        <a:t>Krajnji rok za zaprimanje potpisanih prijavnica (učenici donose razrednicima, a ostali  kandidati šalju prijavnice Središnjem prijavnom uredu)</a:t>
                      </a:r>
                    </a:p>
                    <a:p>
                      <a:r>
                        <a:rPr lang="hr-HR" sz="1200" baseline="0" dirty="0" smtClean="0"/>
                        <a:t>Brisanje  s lista kandidata  koji nisu zadovoljili preduvjete ili dostavili prijavnice</a:t>
                      </a:r>
                    </a:p>
                    <a:p>
                      <a:r>
                        <a:rPr lang="hr-HR" sz="1200" baseline="0" dirty="0" smtClean="0">
                          <a:solidFill>
                            <a:schemeClr val="tx1"/>
                          </a:solidFill>
                        </a:rPr>
                        <a:t>Krajnji rok za podnošenje zamolbe za promjenom redoslijeda prijavljenih programa na listi prioriteta (ravnateljima osnovnih škola)</a:t>
                      </a:r>
                      <a:endParaRPr lang="hr-H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3.9.2014.</a:t>
                      </a:r>
                      <a:endParaRPr lang="hr-HR" b="1" dirty="0"/>
                    </a:p>
                  </a:txBody>
                  <a:tcPr/>
                </a:tc>
              </a:tr>
              <a:tr h="416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/>
                        <a:t>OBJAVA KONAČNIH LJESTVICA PORETKA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4.9.2014.</a:t>
                      </a:r>
                      <a:endParaRPr lang="hr-HR" b="1" dirty="0"/>
                    </a:p>
                  </a:txBody>
                  <a:tcPr/>
                </a:tc>
              </a:tr>
              <a:tr h="955721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Dostava</a:t>
                      </a:r>
                      <a:r>
                        <a:rPr lang="hr-HR" sz="1200" baseline="0" dirty="0" smtClean="0"/>
                        <a:t> dokumenata koji su uvjet za upis u određeni program obrazovanja (potvrde školske medicine, liječnička svjedodžba medicine rada, ugovor o naukovanju učenika i ostali dokumenti kojima su ostvarena dodatna prava za upis) srednje škole</a:t>
                      </a:r>
                    </a:p>
                    <a:p>
                      <a:r>
                        <a:rPr lang="hr-HR" sz="1200" b="1" u="none" baseline="0" dirty="0" smtClean="0"/>
                        <a:t>Dostava  potpisanog obrasca o upisu u 1. razred srednje škole (upisnice) u srednju školu u koju se učenik upisao</a:t>
                      </a:r>
                      <a:endParaRPr lang="hr-HR" sz="1200" b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5.9.2014.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41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NATJEČAJ ZA UPIS</a:t>
            </a:r>
            <a:endParaRPr lang="hr-H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00600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Natječaj za upis učenika objavit će se najkasnije </a:t>
            </a:r>
            <a:r>
              <a:rPr lang="hr-HR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10. lipnja 2014. godine </a:t>
            </a:r>
            <a:r>
              <a:rPr lang="hr-HR" dirty="0"/>
              <a:t>u dnevnom tisku, a sadržavati će:</a:t>
            </a:r>
          </a:p>
          <a:p>
            <a:pPr lvl="1"/>
            <a:r>
              <a:rPr lang="hr-HR" sz="2900" i="1" dirty="0">
                <a:solidFill>
                  <a:srgbClr val="00B050"/>
                </a:solidFill>
              </a:rPr>
              <a:t>popis programa i broj upisnih mjesta (Struktura razrednih odjela i broja učenika 1. razreda srednjih škola u školskoj godini 2014./2015. )</a:t>
            </a:r>
          </a:p>
          <a:p>
            <a:pPr lvl="1"/>
            <a:r>
              <a:rPr lang="hr-HR" sz="2900" i="1" dirty="0">
                <a:solidFill>
                  <a:srgbClr val="00B050"/>
                </a:solidFill>
              </a:rPr>
              <a:t>rokove za </a:t>
            </a:r>
            <a:r>
              <a:rPr lang="hr-HR" sz="2900" i="1" dirty="0" smtClean="0">
                <a:solidFill>
                  <a:srgbClr val="00B050"/>
                </a:solidFill>
              </a:rPr>
              <a:t>upis</a:t>
            </a:r>
          </a:p>
          <a:p>
            <a:pPr lvl="1"/>
            <a:r>
              <a:rPr lang="hr-HR" sz="2900" i="1" dirty="0" smtClean="0">
                <a:solidFill>
                  <a:srgbClr val="00B050"/>
                </a:solidFill>
              </a:rPr>
              <a:t>predmet posebno važan za upis </a:t>
            </a:r>
            <a:r>
              <a:rPr lang="hr-HR" sz="2900" i="1" dirty="0">
                <a:solidFill>
                  <a:srgbClr val="00B050"/>
                </a:solidFill>
              </a:rPr>
              <a:t>(odabire srednja škola)</a:t>
            </a:r>
          </a:p>
          <a:p>
            <a:pPr lvl="1"/>
            <a:r>
              <a:rPr lang="hr-HR" sz="2900" i="1" dirty="0" smtClean="0">
                <a:solidFill>
                  <a:srgbClr val="00B050"/>
                </a:solidFill>
              </a:rPr>
              <a:t>natjecanje iz znanja koje se vrednuje pri upisu (odabire srednja škola)</a:t>
            </a:r>
          </a:p>
          <a:p>
            <a:pPr lvl="1"/>
            <a:r>
              <a:rPr lang="hr-HR" sz="2900" i="1" dirty="0" smtClean="0">
                <a:solidFill>
                  <a:srgbClr val="00B050"/>
                </a:solidFill>
              </a:rPr>
              <a:t>popis zdravstvenih kontraindikacija za programe obrazovanja</a:t>
            </a:r>
          </a:p>
          <a:p>
            <a:pPr lvl="1"/>
            <a:r>
              <a:rPr lang="hr-HR" sz="2900" i="1" dirty="0" smtClean="0">
                <a:solidFill>
                  <a:srgbClr val="00B050"/>
                </a:solidFill>
              </a:rPr>
              <a:t>popis potrebnih dokumenata koji su uvjet za upis</a:t>
            </a:r>
          </a:p>
          <a:p>
            <a:pPr lvl="1"/>
            <a:r>
              <a:rPr lang="hr-HR" sz="2900" i="1" dirty="0" smtClean="0">
                <a:solidFill>
                  <a:srgbClr val="00B050"/>
                </a:solidFill>
              </a:rPr>
              <a:t>datume provođenja dodatnih ispita i provjera (ako ih imaju)</a:t>
            </a:r>
          </a:p>
          <a:p>
            <a:pPr lvl="1"/>
            <a:r>
              <a:rPr lang="hr-HR" sz="2900" i="1" dirty="0" smtClean="0">
                <a:solidFill>
                  <a:srgbClr val="00B050"/>
                </a:solidFill>
              </a:rPr>
              <a:t>popis stranih jezika koji su obavezni u srednjoj školi</a:t>
            </a:r>
          </a:p>
          <a:p>
            <a:pPr lvl="1"/>
            <a:r>
              <a:rPr lang="hr-HR" sz="2900" i="1" dirty="0" smtClean="0">
                <a:solidFill>
                  <a:srgbClr val="00B050"/>
                </a:solidFill>
              </a:rPr>
              <a:t>naknadu za povećane troškove obrazovanja</a:t>
            </a:r>
          </a:p>
          <a:p>
            <a:pPr lvl="1"/>
            <a:r>
              <a:rPr lang="hr-HR" sz="2900" i="1" dirty="0" smtClean="0">
                <a:solidFill>
                  <a:srgbClr val="00B050"/>
                </a:solidFill>
              </a:rPr>
              <a:t>iznos školarine ako se naplaćuje</a:t>
            </a:r>
          </a:p>
          <a:p>
            <a:pPr lvl="1"/>
            <a:r>
              <a:rPr lang="hr-HR" sz="2900" i="1" dirty="0" smtClean="0">
                <a:solidFill>
                  <a:srgbClr val="00B050"/>
                </a:solidFill>
              </a:rPr>
              <a:t>ostale kriterije i uvjete upisa koji se utvrđuju</a:t>
            </a:r>
            <a:endParaRPr lang="hr-HR" sz="2900" i="1" dirty="0">
              <a:solidFill>
                <a:srgbClr val="00B05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2864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r-HR" b="1" dirty="0" smtClean="0">
                <a:solidFill>
                  <a:srgbClr val="FF0066"/>
                </a:solidFill>
              </a:rPr>
              <a:t>ZDRAVSTVENE KONTRAINDIKACIJE</a:t>
            </a:r>
            <a:endParaRPr lang="hr-HR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25122"/>
            <a:ext cx="8229600" cy="4525963"/>
          </a:xfrm>
        </p:spPr>
        <p:txBody>
          <a:bodyPr/>
          <a:lstStyle/>
          <a:p>
            <a:r>
              <a:rPr lang="hr-HR" dirty="0" smtClean="0"/>
              <a:t>Pojedini obrazovni programi zahtjevaju utvrđivanje zdravstvene sposobnosti kandidata (</a:t>
            </a:r>
            <a:r>
              <a:rPr lang="hr-HR" i="1" dirty="0" smtClean="0"/>
              <a:t>popis zdravstvenih kontraindikacija biti će objavljen u natječaju do </a:t>
            </a:r>
            <a:r>
              <a:rPr lang="hr-HR" b="1" i="1" dirty="0" smtClean="0"/>
              <a:t>10.6.2014.</a:t>
            </a:r>
            <a:r>
              <a:rPr lang="hr-HR" b="1" dirty="0" smtClean="0"/>
              <a:t>)</a:t>
            </a:r>
          </a:p>
          <a:p>
            <a:r>
              <a:rPr lang="hr-HR" b="1" dirty="0" smtClean="0">
                <a:solidFill>
                  <a:srgbClr val="00B050"/>
                </a:solidFill>
              </a:rPr>
              <a:t>Uvjet za upis  </a:t>
            </a:r>
            <a:r>
              <a:rPr lang="hr-HR" dirty="0" smtClean="0"/>
              <a:t>- potvrda nadležnog školskog liječnika ili liječnička svjedodžba medicine rada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225" y="4356464"/>
            <a:ext cx="1234334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356464"/>
            <a:ext cx="4968552" cy="2399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55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FF0066"/>
                </a:solidFill>
              </a:rPr>
              <a:t>POSEBNA MJERILA I POSTUPCI ZA UPIS KANDIDATA</a:t>
            </a:r>
            <a:endParaRPr lang="hr-HR" sz="32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FF0066"/>
                </a:solidFill>
              </a:rPr>
              <a:t>UPIS U PROGRAME OBRAZOVANJA ZA VEZANE OBRTE</a:t>
            </a:r>
          </a:p>
          <a:p>
            <a:r>
              <a:rPr lang="hr-HR" sz="2400" dirty="0" smtClean="0"/>
              <a:t>Elementi vrednovanja (zajednički, dodatan, posebni) + posebna mjerila i postupci</a:t>
            </a:r>
          </a:p>
          <a:p>
            <a:r>
              <a:rPr lang="hr-HR" sz="2400" dirty="0" smtClean="0"/>
              <a:t>Izbor kandidata utvrđuje se:</a:t>
            </a:r>
          </a:p>
          <a:p>
            <a:pPr lvl="1"/>
            <a:r>
              <a:rPr lang="hr-HR" sz="2400" dirty="0" smtClean="0">
                <a:solidFill>
                  <a:srgbClr val="00B050"/>
                </a:solidFill>
              </a:rPr>
              <a:t>elementi </a:t>
            </a:r>
            <a:r>
              <a:rPr lang="hr-HR" sz="2400" dirty="0">
                <a:solidFill>
                  <a:srgbClr val="00B050"/>
                </a:solidFill>
              </a:rPr>
              <a:t>vrednovanja </a:t>
            </a:r>
            <a:r>
              <a:rPr lang="hr-HR" sz="2400" dirty="0">
                <a:solidFill>
                  <a:prstClr val="black"/>
                </a:solidFill>
              </a:rPr>
              <a:t>(zajednički, dodatan, </a:t>
            </a:r>
            <a:r>
              <a:rPr lang="hr-HR" sz="2400" dirty="0" smtClean="0">
                <a:solidFill>
                  <a:prstClr val="black"/>
                </a:solidFill>
              </a:rPr>
              <a:t>posebni)</a:t>
            </a:r>
          </a:p>
          <a:p>
            <a:pPr lvl="1"/>
            <a:r>
              <a:rPr lang="hr-HR" sz="2400" dirty="0" smtClean="0">
                <a:solidFill>
                  <a:srgbClr val="00B050"/>
                </a:solidFill>
              </a:rPr>
              <a:t>zdravstvena sposobnost kandidata </a:t>
            </a:r>
            <a:r>
              <a:rPr lang="hr-HR" sz="2400" dirty="0" smtClean="0">
                <a:solidFill>
                  <a:prstClr val="black"/>
                </a:solidFill>
              </a:rPr>
              <a:t>– liječnička medicina rada</a:t>
            </a:r>
          </a:p>
          <a:p>
            <a:pPr lvl="2"/>
            <a:r>
              <a:rPr lang="hr-HR" sz="1600" dirty="0">
                <a:solidFill>
                  <a:prstClr val="black"/>
                </a:solidFill>
              </a:rPr>
              <a:t>u</a:t>
            </a:r>
            <a:r>
              <a:rPr lang="hr-HR" sz="1600" dirty="0" smtClean="0">
                <a:solidFill>
                  <a:prstClr val="black"/>
                </a:solidFill>
              </a:rPr>
              <a:t>vjet je za prijavu za taj program</a:t>
            </a:r>
            <a:endParaRPr lang="hr-HR" sz="1600" dirty="0" smtClean="0"/>
          </a:p>
          <a:p>
            <a:r>
              <a:rPr lang="hr-HR" sz="2400" dirty="0" smtClean="0"/>
              <a:t>Nakon utvrđene ljestivice poretka školi dostaviti sklopljen </a:t>
            </a:r>
            <a:r>
              <a:rPr lang="hr-H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ugovor o naukovanju </a:t>
            </a:r>
            <a:endParaRPr lang="hr-HR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FF0066"/>
                </a:solidFill>
              </a:rPr>
              <a:t>POSEBNA MJERILA I POSTUPCI ZA UPIS KANDIDATA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UGOVOR O NAUKOVANJU</a:t>
            </a:r>
          </a:p>
          <a:p>
            <a:r>
              <a:rPr lang="hr-HR" dirty="0" smtClean="0"/>
              <a:t>Licencirani obrtnik </a:t>
            </a:r>
            <a:r>
              <a:rPr lang="hr-HR" u="sng" dirty="0" smtClean="0"/>
              <a:t>može provesti postupak </a:t>
            </a:r>
            <a:r>
              <a:rPr lang="hr-HR" dirty="0" smtClean="0"/>
              <a:t>odabira kandidata s kojime će sklopiti ugovor o naukovanju (usuglase područna obrtnička komora i srednja škola)</a:t>
            </a:r>
          </a:p>
          <a:p>
            <a:r>
              <a:rPr lang="hr-HR" dirty="0" smtClean="0"/>
              <a:t>Područna obrtnička komora dostavlja srednjoj školi </a:t>
            </a:r>
            <a:r>
              <a:rPr lang="hr-HR" b="1" dirty="0" smtClean="0"/>
              <a:t>popis licenciranih obrta </a:t>
            </a:r>
            <a:r>
              <a:rPr lang="hr-HR" dirty="0" smtClean="0"/>
              <a:t>s adresom i brojem slobodnih mjesta</a:t>
            </a:r>
          </a:p>
          <a:p>
            <a:r>
              <a:rPr lang="hr-HR" b="1" dirty="0" smtClean="0"/>
              <a:t>Popis licenciranih obrtnika </a:t>
            </a:r>
            <a:r>
              <a:rPr lang="hr-HR" dirty="0" smtClean="0"/>
              <a:t>nalazi se na</a:t>
            </a: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oglasnoj ploči područne obrtničke komore </a:t>
            </a:r>
          </a:p>
          <a:p>
            <a:pPr lvl="1"/>
            <a:r>
              <a:rPr lang="hr-HR" dirty="0">
                <a:solidFill>
                  <a:srgbClr val="00B050"/>
                </a:solidFill>
              </a:rPr>
              <a:t>o</a:t>
            </a:r>
            <a:r>
              <a:rPr lang="hr-HR" dirty="0" smtClean="0">
                <a:solidFill>
                  <a:srgbClr val="00B050"/>
                </a:solidFill>
              </a:rPr>
              <a:t>glasnoj ploči srednjih škola </a:t>
            </a:r>
            <a:endParaRPr lang="hr-H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0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737402"/>
          </a:xfrm>
        </p:spPr>
        <p:txBody>
          <a:bodyPr>
            <a:normAutofit fontScale="90000"/>
          </a:bodyPr>
          <a:lstStyle/>
          <a:p>
            <a:r>
              <a:rPr lang="hr-HR" sz="2700" u="sng" dirty="0">
                <a:hlinkClick r:id="rId2"/>
              </a:rPr>
              <a:t>http://</a:t>
            </a:r>
            <a:r>
              <a:rPr lang="hr-HR" sz="2700" u="sng" dirty="0" smtClean="0">
                <a:hlinkClick r:id="rId2"/>
              </a:rPr>
              <a:t>www.hok.hr/obrazovanje/mjesta_za_naukovanje_praksu</a:t>
            </a:r>
            <a:r>
              <a:rPr lang="hr-HR" sz="4000" u="sng" dirty="0" smtClean="0"/>
              <a:t/>
            </a:r>
            <a:br>
              <a:rPr lang="hr-HR" sz="4000" u="sng" dirty="0" smtClean="0"/>
            </a:br>
            <a:endParaRPr lang="hr-HR" sz="4000" dirty="0"/>
          </a:p>
        </p:txBody>
      </p:sp>
      <p:pic>
        <p:nvPicPr>
          <p:cNvPr id="3074" name="Picture 2" descr="C:\Users\Ljudevit\Desktop\hok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36501"/>
            <a:ext cx="9154399" cy="572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3970" y="404664"/>
            <a:ext cx="720030" cy="56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128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hlinkClick r:id="rId2"/>
              </a:rPr>
              <a:t>Primjer ugovora o praktičnoj nastavi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www.ss-strukovna-vk.skole.hr/Download/ugovorOprakticnojNastavi20913.pdf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51278"/>
            <a:ext cx="1349871" cy="105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85184"/>
            <a:ext cx="1224136" cy="96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679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FF0066"/>
                </a:solidFill>
              </a:rPr>
              <a:t>POSEBNA MJERILA I POSTUPCI ZA UPIS KANDIDATA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>
                <a:solidFill>
                  <a:srgbClr val="FF0066"/>
                </a:solidFill>
              </a:rPr>
              <a:t>UGOVOR O </a:t>
            </a:r>
            <a:r>
              <a:rPr lang="hr-HR" b="1" dirty="0" smtClean="0">
                <a:solidFill>
                  <a:srgbClr val="FF0066"/>
                </a:solidFill>
              </a:rPr>
              <a:t>NAUKOVANJU</a:t>
            </a:r>
          </a:p>
          <a:p>
            <a:r>
              <a:rPr lang="hr-HR" dirty="0"/>
              <a:t>Ako je velik odaziv kandidata, obrtnik može utvrditi uvjete i raspisati natječaj za prijam učenika (preporuča se sklopiti ugovor s učenikom s boljim školskim uspjehom</a:t>
            </a:r>
            <a:r>
              <a:rPr lang="hr-HR" dirty="0" smtClean="0"/>
              <a:t>). </a:t>
            </a:r>
            <a:endParaRPr lang="hr-HR" b="1" dirty="0">
              <a:solidFill>
                <a:srgbClr val="FF0066"/>
              </a:solidFill>
            </a:endParaRPr>
          </a:p>
          <a:p>
            <a:r>
              <a:rPr lang="hr-HR" dirty="0" smtClean="0"/>
              <a:t>Sklapaju ga licencirani obrtnik ili pravna osoba i učenik (roditelj ili skrbnik), u skladu s člancima 55. i 61. </a:t>
            </a:r>
            <a:r>
              <a:rPr lang="hr-HR" i="1" dirty="0" smtClean="0">
                <a:solidFill>
                  <a:srgbClr val="FF0066"/>
                </a:solidFill>
              </a:rPr>
              <a:t>Zakona o obrtu, </a:t>
            </a:r>
            <a:r>
              <a:rPr lang="hr-HR" i="1" dirty="0" smtClean="0">
                <a:solidFill>
                  <a:srgbClr val="FF0066"/>
                </a:solidFill>
                <a:hlinkClick r:id="rId2"/>
              </a:rPr>
              <a:t>NN br. 143/2013</a:t>
            </a:r>
            <a:r>
              <a:rPr lang="hr-HR" i="1" dirty="0" smtClean="0">
                <a:solidFill>
                  <a:srgbClr val="FF0066"/>
                </a:solidFill>
              </a:rPr>
              <a:t>.</a:t>
            </a:r>
            <a:r>
              <a:rPr lang="hr-HR" dirty="0" smtClean="0"/>
              <a:t>, potrebno:</a:t>
            </a:r>
          </a:p>
          <a:p>
            <a:pPr marL="0" indent="0">
              <a:buNone/>
            </a:pPr>
            <a:endParaRPr lang="hr-HR" dirty="0" smtClean="0"/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ovjerena preslika svjedodžbe završnoga razreda osnovnog obrazovanja </a:t>
            </a: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liječničku svjedodžbu medicine rada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15933"/>
            <a:ext cx="576064" cy="45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585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</a:t>
            </a:r>
            <a:endParaRPr lang="hr-H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glazbena škola, drugi strani jezik, ocjena iz vladanja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b="1" dirty="0" smtClean="0">
                <a:solidFill>
                  <a:srgbClr val="00B050"/>
                </a:solidFill>
              </a:rPr>
              <a:t>NE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smtClean="0"/>
              <a:t>donosi bodove</a:t>
            </a:r>
          </a:p>
          <a:p>
            <a:r>
              <a:rPr lang="hr-HR" dirty="0" smtClean="0"/>
              <a:t>ukinut je minimalni bodovni prag</a:t>
            </a:r>
          </a:p>
          <a:p>
            <a:r>
              <a:rPr lang="hr-HR" dirty="0"/>
              <a:t>u</a:t>
            </a:r>
            <a:r>
              <a:rPr lang="hr-HR" dirty="0" smtClean="0"/>
              <a:t>čenici sa zdravstvenim teškoćama više neće dobivati 2 već 1 bod</a:t>
            </a:r>
          </a:p>
          <a:p>
            <a:r>
              <a:rPr lang="hr-HR" dirty="0" smtClean="0"/>
              <a:t>formiranje jedinstvenog popisa zdravstvenih kontraindikacija (u izradi)</a:t>
            </a:r>
          </a:p>
          <a:p>
            <a:r>
              <a:rPr lang="hr-HR" dirty="0" smtClean="0"/>
              <a:t>broj programa sa 10 smanjen na 6</a:t>
            </a:r>
          </a:p>
          <a:p>
            <a:r>
              <a:rPr lang="hr-HR" b="1" dirty="0">
                <a:solidFill>
                  <a:srgbClr val="00B050"/>
                </a:solidFill>
              </a:rPr>
              <a:t>UKIDA </a:t>
            </a:r>
            <a:r>
              <a:rPr lang="hr-HR" b="1" dirty="0" smtClean="0">
                <a:solidFill>
                  <a:srgbClr val="00B050"/>
                </a:solidFill>
              </a:rPr>
              <a:t>SE: </a:t>
            </a:r>
            <a:r>
              <a:rPr lang="hr-HR" dirty="0"/>
              <a:t>izravan upis na temelju obrtnice i stopostotnih </a:t>
            </a:r>
            <a:r>
              <a:rPr lang="hr-HR" dirty="0" smtClean="0"/>
              <a:t>vojnih </a:t>
            </a:r>
            <a:r>
              <a:rPr lang="hr-HR" dirty="0"/>
              <a:t>i civilnih ratnih invalida</a:t>
            </a:r>
            <a:endParaRPr lang="hr-HR" b="1" dirty="0">
              <a:solidFill>
                <a:srgbClr val="00B050"/>
              </a:solidFill>
            </a:endParaRPr>
          </a:p>
          <a:p>
            <a:endParaRPr lang="hr-H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0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izravan upis ostvariti će učenici koji su osvojili prva 3 mjesta na natjecanjima znanja u 5., 6., 7. i 8. razredu osnovne škole (do sada samo u 7. i 8. razredu)</a:t>
            </a:r>
          </a:p>
          <a:p>
            <a:r>
              <a:rPr lang="hr-HR" dirty="0"/>
              <a:t>b</a:t>
            </a:r>
            <a:r>
              <a:rPr lang="hr-HR" dirty="0" smtClean="0"/>
              <a:t>odovi: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prosjek svih zaključnih ocjena (5.- 8. razreda) 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zaključne ocjene iz 6 predmeta (ne izbornih, 7. i 8. r.)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srednje škole će samostalno odrediti 1 od 6 predmeta čija se ocjena traži za upis</a:t>
            </a:r>
            <a:r>
              <a:rPr lang="hr-HR" dirty="0" smtClean="0"/>
              <a:t> (HJ,MAT,EJ + 2 predmeta iz </a:t>
            </a:r>
            <a:r>
              <a:rPr lang="hr-HR" i="1" dirty="0" smtClean="0"/>
              <a:t>Popisa posebno važnih predmeta </a:t>
            </a:r>
            <a:r>
              <a:rPr lang="hr-HR" dirty="0" smtClean="0"/>
              <a:t>+ 1 predmet određuje srednja škola)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404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OPĆE ODREDBE</a:t>
            </a:r>
            <a:endParaRPr lang="hr-H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U 1. razred srednje škole upisuju se učenici koji su završili osnovno obrazovanje – u skladu s planiranim brojem upisnih mjesta.</a:t>
            </a:r>
          </a:p>
          <a:p>
            <a:r>
              <a:rPr lang="hr-HR" dirty="0" smtClean="0"/>
              <a:t>Kandidati se prijavljuju i upisuju putem mrežne stranice </a:t>
            </a:r>
            <a:r>
              <a:rPr lang="hr-HR" i="1" dirty="0" smtClean="0"/>
              <a:t>Nacionalnog informacijskog sustava prijava i upisa u srednje škole </a:t>
            </a:r>
            <a:r>
              <a:rPr lang="hr-HR" dirty="0" smtClean="0"/>
              <a:t>(</a:t>
            </a:r>
            <a:r>
              <a:rPr lang="hr-HR" dirty="0" smtClean="0">
                <a:solidFill>
                  <a:srgbClr val="00B050"/>
                </a:solidFill>
              </a:rPr>
              <a:t>NISpuSŠ</a:t>
            </a:r>
            <a:r>
              <a:rPr lang="hr-HR" dirty="0" smtClean="0"/>
              <a:t>).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U svakom upisnom roku </a:t>
            </a:r>
            <a:r>
              <a:rPr lang="hr-HR" dirty="0" smtClean="0"/>
              <a:t>kandidat se može prijaviti  za upis </a:t>
            </a: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najviše šest obrazovnih programa. 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1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IZVORI:</a:t>
            </a:r>
            <a:endParaRPr lang="hr-H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2268"/>
            <a:ext cx="6840760" cy="4729593"/>
          </a:xfrm>
        </p:spPr>
        <p:txBody>
          <a:bodyPr>
            <a:normAutofit fontScale="70000" lnSpcReduction="20000"/>
          </a:bodyPr>
          <a:lstStyle/>
          <a:p>
            <a:r>
              <a:rPr lang="hr-HR" i="1" dirty="0"/>
              <a:t>Odluka o elementima i kriterijima za izbor kandidata za upis u 1. razred srednje škole u školskoj godini 2014./2015</a:t>
            </a:r>
            <a:r>
              <a:rPr lang="hr-HR" dirty="0" smtClean="0"/>
              <a:t>., MZOS: </a:t>
            </a:r>
            <a:r>
              <a:rPr lang="hr-HR" dirty="0" smtClean="0">
                <a:hlinkClick r:id="rId2"/>
              </a:rPr>
              <a:t>http</a:t>
            </a:r>
            <a:r>
              <a:rPr lang="hr-HR" dirty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public.mzos.hr/Default.aspx?art=13158&amp;sec=3339</a:t>
            </a:r>
            <a:r>
              <a:rPr lang="hr-HR" dirty="0" smtClean="0"/>
              <a:t> (02-05-2014)</a:t>
            </a:r>
          </a:p>
          <a:p>
            <a:r>
              <a:rPr lang="hr-HR" i="1" dirty="0" smtClean="0"/>
              <a:t>Odluka o upisu učenika u 1. razred srednje škole u šk. god. 2014./2015., </a:t>
            </a:r>
            <a:r>
              <a:rPr lang="hr-HR" dirty="0" smtClean="0"/>
              <a:t>MZOS: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hr-HR" dirty="0" smtClean="0">
                <a:hlinkClick r:id="rId3"/>
              </a:rPr>
              <a:t>https</a:t>
            </a:r>
            <a:r>
              <a:rPr lang="hr-HR" dirty="0">
                <a:hlinkClick r:id="rId3"/>
              </a:rPr>
              <a:t>://www.upisi.hr/upisi</a:t>
            </a:r>
            <a:r>
              <a:rPr lang="hr-HR" dirty="0" smtClean="0">
                <a:hlinkClick r:id="rId3"/>
              </a:rPr>
              <a:t>/</a:t>
            </a:r>
            <a:r>
              <a:rPr lang="hr-HR" dirty="0" smtClean="0"/>
              <a:t> (15-05-2014)</a:t>
            </a:r>
          </a:p>
          <a:p>
            <a:r>
              <a:rPr lang="hr-HR" dirty="0" smtClean="0"/>
              <a:t>Marijan Šimeg: </a:t>
            </a:r>
            <a:r>
              <a:rPr lang="hr-HR" i="1" dirty="0" smtClean="0"/>
              <a:t>Što je bitno za nastavak školovanja?</a:t>
            </a:r>
            <a:r>
              <a:rPr lang="hr-HR" dirty="0" smtClean="0"/>
              <a:t>; Školske novine, Zagreb, br. 16, 2014. </a:t>
            </a:r>
          </a:p>
          <a:p>
            <a:r>
              <a:rPr lang="hr-HR" dirty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www.ss-strukovna-vk.skole.hr/Download/ugovorOprakticnojNastavi20913.pdf</a:t>
            </a:r>
            <a:r>
              <a:rPr lang="hr-HR" dirty="0" smtClean="0"/>
              <a:t> (07-05-2014)</a:t>
            </a:r>
          </a:p>
          <a:p>
            <a:r>
              <a:rPr lang="hr-HR" u="sng" dirty="0">
                <a:hlinkClick r:id="rId5"/>
              </a:rPr>
              <a:t>http://</a:t>
            </a:r>
            <a:r>
              <a:rPr lang="hr-HR" u="sng" dirty="0" smtClean="0">
                <a:hlinkClick r:id="rId5"/>
              </a:rPr>
              <a:t>www.hok.hr/obrazovanje/mjesta_za_naukovanje_praksu</a:t>
            </a:r>
            <a:r>
              <a:rPr lang="hr-HR" u="sng" dirty="0" smtClean="0"/>
              <a:t> </a:t>
            </a:r>
            <a:r>
              <a:rPr lang="hr-HR" dirty="0" smtClean="0"/>
              <a:t>(07-05-2014)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59284" cy="172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278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VREDNOVANJA</a:t>
            </a:r>
            <a:endParaRPr lang="hr-H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Za upis kandidata  vrednuju se i boduju:</a:t>
            </a:r>
          </a:p>
          <a:p>
            <a:pPr marL="457200" lvl="1" indent="0">
              <a:buNone/>
            </a:pPr>
            <a:r>
              <a:rPr lang="hr-HR" sz="4400" b="1" dirty="0" smtClean="0">
                <a:solidFill>
                  <a:srgbClr val="FF0066"/>
                </a:solidFill>
              </a:rPr>
              <a:t>1. ZAJEDNIČKI</a:t>
            </a:r>
          </a:p>
          <a:p>
            <a:pPr marL="457200" lvl="1" indent="0">
              <a:buNone/>
            </a:pPr>
            <a:r>
              <a:rPr lang="hr-HR" sz="4400" b="1" dirty="0" smtClean="0">
                <a:solidFill>
                  <a:srgbClr val="FF0066"/>
                </a:solidFill>
              </a:rPr>
              <a:t>2. DODATAN</a:t>
            </a:r>
          </a:p>
          <a:p>
            <a:pPr marL="457200" lvl="1" indent="0">
              <a:buNone/>
            </a:pPr>
            <a:r>
              <a:rPr lang="hr-HR" sz="4400" b="1" dirty="0" smtClean="0">
                <a:solidFill>
                  <a:srgbClr val="FF0066"/>
                </a:solidFill>
              </a:rPr>
              <a:t>3. POSEBAN ELEMENT</a:t>
            </a:r>
            <a:endParaRPr lang="hr-HR" sz="4400" dirty="0" smtClean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62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ZAJEDNIČKI ELEMENT </a:t>
            </a:r>
            <a:br>
              <a:rPr lang="hr-HR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VREDNOVANJA</a:t>
            </a:r>
            <a:endParaRPr lang="hr-HR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3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Za upis u sve srednjoškolske programe čine </a:t>
            </a:r>
            <a:r>
              <a:rPr lang="hr-HR" i="1" u="sng" dirty="0" smtClean="0">
                <a:solidFill>
                  <a:srgbClr val="00B050"/>
                </a:solidFill>
              </a:rPr>
              <a:t>prosjeci svih zaključnih ocjena svih nastavnih predmeta na dvije decimale u posljednja četiri razreda osnovnog obrazovanja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 takav način moguće je steći </a:t>
            </a:r>
            <a:r>
              <a:rPr lang="hr-HR" dirty="0" smtClean="0">
                <a:solidFill>
                  <a:srgbClr val="00B050"/>
                </a:solidFill>
              </a:rPr>
              <a:t>najviše 20 bodova.</a:t>
            </a:r>
          </a:p>
          <a:p>
            <a:pPr lvl="1"/>
            <a:r>
              <a:rPr lang="hr-HR" dirty="0" smtClean="0">
                <a:solidFill>
                  <a:srgbClr val="FF0066"/>
                </a:solidFill>
              </a:rPr>
              <a:t>Peti razred 	5,00</a:t>
            </a:r>
          </a:p>
          <a:p>
            <a:pPr lvl="1"/>
            <a:r>
              <a:rPr lang="hr-HR" dirty="0" smtClean="0">
                <a:solidFill>
                  <a:srgbClr val="FF0066"/>
                </a:solidFill>
              </a:rPr>
              <a:t>Šesti razred 	5,00</a:t>
            </a:r>
          </a:p>
          <a:p>
            <a:pPr lvl="1"/>
            <a:r>
              <a:rPr lang="hr-HR" dirty="0" smtClean="0">
                <a:solidFill>
                  <a:srgbClr val="FF0066"/>
                </a:solidFill>
              </a:rPr>
              <a:t>Sedmi razred 	5,00</a:t>
            </a:r>
          </a:p>
          <a:p>
            <a:pPr lvl="1"/>
            <a:r>
              <a:rPr lang="hr-HR" dirty="0" smtClean="0">
                <a:solidFill>
                  <a:srgbClr val="FF0066"/>
                </a:solidFill>
              </a:rPr>
              <a:t>Osmi razred 	5,00</a:t>
            </a:r>
          </a:p>
          <a:p>
            <a:pPr lvl="2"/>
            <a:r>
              <a:rPr lang="hr-HR" dirty="0" smtClean="0">
                <a:solidFill>
                  <a:srgbClr val="FF0066"/>
                </a:solidFill>
              </a:rPr>
              <a:t>Ukupno 	20,00 bodova.</a:t>
            </a:r>
            <a:endParaRPr lang="hr-HR" dirty="0">
              <a:solidFill>
                <a:srgbClr val="FF0066"/>
              </a:solidFill>
            </a:endParaRPr>
          </a:p>
        </p:txBody>
      </p:sp>
      <p:pic>
        <p:nvPicPr>
          <p:cNvPr id="3075" name="Picture 3" descr="C:\Users\Ljudevit\Desktop\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59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68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66"/>
                </a:solidFill>
              </a:rPr>
              <a:t>...za upis u programe obrazovanja</a:t>
            </a:r>
            <a:endParaRPr lang="hr-HR" sz="3600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Za stjecanje strukovne kvalifikacije u trajanju manjem od 3 godine: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vrednuje se navedeni zajednički element; </a:t>
            </a:r>
            <a:r>
              <a:rPr lang="hr-HR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max. 20 bodova </a:t>
            </a:r>
          </a:p>
          <a:p>
            <a:r>
              <a:rPr lang="hr-HR" dirty="0" smtClean="0"/>
              <a:t>Za stjecanje strukovne kvalifikacije i programe obrazovanja za vezane obrte:</a:t>
            </a:r>
          </a:p>
          <a:p>
            <a:pPr lvl="1"/>
            <a:r>
              <a:rPr lang="hr-HR" i="1" dirty="0" smtClean="0">
                <a:solidFill>
                  <a:srgbClr val="00B050"/>
                </a:solidFill>
              </a:rPr>
              <a:t>vrednuje se navedeni zajednički element </a:t>
            </a:r>
            <a:r>
              <a:rPr lang="hr-HR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hr-HR" i="1" dirty="0" smtClean="0">
                <a:solidFill>
                  <a:srgbClr val="00B050"/>
                </a:solidFill>
              </a:rPr>
              <a:t> </a:t>
            </a:r>
            <a:r>
              <a:rPr lang="hr-HR" i="1" u="sng" dirty="0" smtClean="0">
                <a:solidFill>
                  <a:srgbClr val="00B050"/>
                </a:solidFill>
              </a:rPr>
              <a:t>zaključne ocjene u posljednja dva razreda</a:t>
            </a:r>
            <a:r>
              <a:rPr lang="hr-HR" i="1" dirty="0" smtClean="0">
                <a:solidFill>
                  <a:srgbClr val="00B050"/>
                </a:solidFill>
              </a:rPr>
              <a:t> osnovnog obrazovanja iz </a:t>
            </a:r>
            <a:r>
              <a:rPr lang="hr-HR" b="1" i="1" dirty="0" smtClean="0">
                <a:solidFill>
                  <a:srgbClr val="FF0066"/>
                </a:solidFill>
              </a:rPr>
              <a:t>Hrvatskog jezika, Matematike i Engleskog jezika</a:t>
            </a:r>
            <a:r>
              <a:rPr lang="hr-HR" i="1" dirty="0" smtClean="0">
                <a:solidFill>
                  <a:srgbClr val="00B050"/>
                </a:solidFill>
              </a:rPr>
              <a:t>; </a:t>
            </a:r>
            <a:r>
              <a:rPr lang="hr-HR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max. 50 bodova </a:t>
            </a:r>
          </a:p>
          <a:p>
            <a:r>
              <a:rPr lang="hr-HR" dirty="0" smtClean="0"/>
              <a:t>Za upis u gimnazijske programe i programe obrazovanja za stjecanje strukovne kvalifikacije u trajanju od najmanje 4 godine</a:t>
            </a:r>
          </a:p>
          <a:p>
            <a:pPr lvl="1"/>
            <a:r>
              <a:rPr lang="hr-HR" i="1" dirty="0">
                <a:solidFill>
                  <a:srgbClr val="00B050"/>
                </a:solidFill>
              </a:rPr>
              <a:t>v</a:t>
            </a:r>
            <a:r>
              <a:rPr lang="hr-HR" i="1" dirty="0" smtClean="0">
                <a:solidFill>
                  <a:srgbClr val="00B050"/>
                </a:solidFill>
              </a:rPr>
              <a:t>rednuje se zajednički element </a:t>
            </a:r>
            <a:r>
              <a:rPr lang="hr-HR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hr-HR" i="1" dirty="0" smtClean="0">
                <a:solidFill>
                  <a:srgbClr val="00B050"/>
                </a:solidFill>
              </a:rPr>
              <a:t> </a:t>
            </a:r>
            <a:r>
              <a:rPr lang="hr-HR" i="1" u="sng" dirty="0" smtClean="0">
                <a:solidFill>
                  <a:srgbClr val="00B050"/>
                </a:solidFill>
              </a:rPr>
              <a:t>zaključne ocjene u posljednja dva razreda</a:t>
            </a:r>
            <a:r>
              <a:rPr lang="hr-HR" i="1" dirty="0" smtClean="0">
                <a:solidFill>
                  <a:srgbClr val="00B050"/>
                </a:solidFill>
              </a:rPr>
              <a:t> osnovnog obrazovanja iz </a:t>
            </a:r>
            <a:r>
              <a:rPr lang="hr-HR" b="1" i="1" dirty="0" smtClean="0">
                <a:solidFill>
                  <a:srgbClr val="FF0066"/>
                </a:solidFill>
              </a:rPr>
              <a:t>Hrvatskog jezika, Matematike i Engleskog jezika + 3 nastavna predmeta važna za nastavak obrazovanja od kojih se 2 nalaze u </a:t>
            </a:r>
            <a:r>
              <a:rPr lang="hr-HR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Popisu predmeta posebno važnih za upis</a:t>
            </a:r>
            <a:r>
              <a:rPr lang="hr-HR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hr-HR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max. 80 bodova</a:t>
            </a:r>
            <a:endParaRPr lang="hr-HR" b="1" dirty="0" smtClean="0">
              <a:solidFill>
                <a:srgbClr val="00B05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949280"/>
            <a:ext cx="864096" cy="67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05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100" dirty="0" smtClean="0">
                <a:solidFill>
                  <a:srgbClr val="FF0066"/>
                </a:solidFill>
              </a:rPr>
              <a:t>Zajednički element za upis u programe obrazovanja za stjecanje strukovne kvalifikacije i programe obrazovanja za vezane obrte (trajanje 3 godine)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550255536"/>
              </p:ext>
            </p:extLst>
          </p:nvPr>
        </p:nvGraphicFramePr>
        <p:xfrm>
          <a:off x="611560" y="2708920"/>
          <a:ext cx="7992888" cy="30656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6895"/>
                <a:gridCol w="757009"/>
                <a:gridCol w="825828"/>
                <a:gridCol w="825828"/>
                <a:gridCol w="963466"/>
                <a:gridCol w="825828"/>
                <a:gridCol w="1515866"/>
                <a:gridCol w="1512168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Razred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Opći uspjeh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Zajednički element</a:t>
                      </a:r>
                    </a:p>
                    <a:p>
                      <a:r>
                        <a:rPr lang="hr-HR" sz="1200" dirty="0" smtClean="0"/>
                        <a:t>BODOVI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Hrvatski jezik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Matematika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Engleski jezik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3 nastavna predmeta (hj,m</a:t>
                      </a:r>
                      <a:r>
                        <a:rPr lang="hr-HR" sz="1200" baseline="0" dirty="0" smtClean="0"/>
                        <a:t> ,ej</a:t>
                      </a:r>
                      <a:r>
                        <a:rPr lang="hr-HR" sz="1200" dirty="0" smtClean="0"/>
                        <a:t>)</a:t>
                      </a:r>
                    </a:p>
                    <a:p>
                      <a:pPr algn="ctr"/>
                      <a:r>
                        <a:rPr lang="hr-HR" sz="1200" b="1" dirty="0" smtClean="0"/>
                        <a:t>BODOVI</a:t>
                      </a:r>
                      <a:endParaRPr lang="hr-HR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UKUPAN BROJ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BODOVA</a:t>
                      </a:r>
                      <a:endParaRPr lang="hr-HR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1842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5,00 + 5,00 +</a:t>
                      </a:r>
                    </a:p>
                    <a:p>
                      <a:pPr algn="ctr"/>
                      <a:r>
                        <a:rPr lang="hr-HR" dirty="0" smtClean="0"/>
                        <a:t>5,00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+</a:t>
                      </a:r>
                    </a:p>
                    <a:p>
                      <a:pPr algn="ctr"/>
                      <a:r>
                        <a:rPr lang="hr-HR" dirty="0" smtClean="0"/>
                        <a:t>5,00 =</a:t>
                      </a:r>
                    </a:p>
                    <a:p>
                      <a:pPr algn="ctr"/>
                      <a:r>
                        <a:rPr lang="hr-HR" b="1" dirty="0" smtClean="0"/>
                        <a:t>20,00</a:t>
                      </a:r>
                      <a:endParaRPr lang="hr-HR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MAX. </a:t>
                      </a:r>
                    </a:p>
                    <a:p>
                      <a:pPr algn="ctr"/>
                      <a:r>
                        <a:rPr lang="hr-HR" b="1" dirty="0" smtClean="0"/>
                        <a:t>50,00</a:t>
                      </a:r>
                    </a:p>
                    <a:p>
                      <a:pPr algn="ctr"/>
                      <a:endParaRPr lang="hr-HR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99FF">
                            <a:shade val="30000"/>
                            <a:satMod val="115000"/>
                          </a:srgbClr>
                        </a:gs>
                        <a:gs pos="50000">
                          <a:srgbClr val="FF99FF">
                            <a:shade val="67500"/>
                            <a:satMod val="115000"/>
                          </a:srgbClr>
                        </a:gs>
                        <a:gs pos="100000">
                          <a:srgbClr val="FF9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42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61842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15 +</a:t>
                      </a:r>
                      <a:endParaRPr lang="hr-HR" dirty="0"/>
                    </a:p>
                    <a:p>
                      <a:pPr algn="ctr"/>
                      <a:r>
                        <a:rPr lang="hr-HR" dirty="0" smtClean="0"/>
                        <a:t>15 =</a:t>
                      </a:r>
                    </a:p>
                    <a:p>
                      <a:pPr algn="ctr"/>
                      <a:r>
                        <a:rPr lang="hr-HR" b="1" dirty="0" smtClean="0"/>
                        <a:t>30</a:t>
                      </a:r>
                      <a:endParaRPr lang="hr-HR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23296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56176" y="6165304"/>
            <a:ext cx="898241" cy="176883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6109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>
                <a:solidFill>
                  <a:srgbClr val="FF0066"/>
                </a:solidFill>
              </a:rPr>
              <a:t>Zajednički element za upis u </a:t>
            </a:r>
            <a:r>
              <a:rPr lang="hr-HR" sz="2800" dirty="0" smtClean="0">
                <a:solidFill>
                  <a:srgbClr val="FF0066"/>
                </a:solidFill>
              </a:rPr>
              <a:t>gimnazijske programe i programe </a:t>
            </a:r>
            <a:r>
              <a:rPr lang="hr-HR" sz="2800" dirty="0">
                <a:solidFill>
                  <a:srgbClr val="FF0066"/>
                </a:solidFill>
              </a:rPr>
              <a:t>obrazovanja za stjecanje strukovne kvalifikacije </a:t>
            </a:r>
            <a:r>
              <a:rPr lang="hr-HR" sz="2800" dirty="0" smtClean="0">
                <a:solidFill>
                  <a:srgbClr val="FF0066"/>
                </a:solidFill>
              </a:rPr>
              <a:t>(</a:t>
            </a:r>
            <a:r>
              <a:rPr lang="hr-HR" sz="2800" dirty="0">
                <a:solidFill>
                  <a:srgbClr val="FF0066"/>
                </a:solidFill>
              </a:rPr>
              <a:t>trajanje </a:t>
            </a:r>
            <a:r>
              <a:rPr lang="hr-HR" sz="2800" dirty="0" smtClean="0">
                <a:solidFill>
                  <a:srgbClr val="FF0066"/>
                </a:solidFill>
              </a:rPr>
              <a:t>4 </a:t>
            </a:r>
            <a:r>
              <a:rPr lang="hr-HR" sz="2800" dirty="0">
                <a:solidFill>
                  <a:srgbClr val="FF0066"/>
                </a:solidFill>
              </a:rPr>
              <a:t>godine)</a:t>
            </a:r>
            <a:endParaRPr lang="hr-HR" sz="28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302268"/>
              </p:ext>
            </p:extLst>
          </p:nvPr>
        </p:nvGraphicFramePr>
        <p:xfrm>
          <a:off x="107504" y="1916832"/>
          <a:ext cx="8892486" cy="4069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6773"/>
                <a:gridCol w="778081"/>
                <a:gridCol w="1000368"/>
                <a:gridCol w="808408"/>
                <a:gridCol w="808408"/>
                <a:gridCol w="808408"/>
                <a:gridCol w="808408"/>
                <a:gridCol w="808408"/>
                <a:gridCol w="808408"/>
                <a:gridCol w="808408"/>
                <a:gridCol w="808408"/>
              </a:tblGrid>
              <a:tr h="1164154"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Razred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Opći uspjeh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Zajednički element</a:t>
                      </a:r>
                    </a:p>
                    <a:p>
                      <a:pPr algn="ctr"/>
                      <a:r>
                        <a:rPr lang="hr-HR" sz="1200" dirty="0" smtClean="0"/>
                        <a:t>BODOVI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Hrvatski jezik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Mate-matika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Engleski jezik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PREDMET 1</a:t>
                      </a:r>
                    </a:p>
                    <a:p>
                      <a:pPr algn="ctr"/>
                      <a:r>
                        <a:rPr lang="hr-HR" sz="1200" dirty="0" smtClean="0"/>
                        <a:t>(POPIS)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PREDMET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(POPIS)</a:t>
                      </a:r>
                      <a:endParaRPr kumimoji="0" lang="hr-H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PREDMET 3</a:t>
                      </a:r>
                    </a:p>
                    <a:p>
                      <a:pPr algn="ctr"/>
                      <a:r>
                        <a:rPr lang="hr-HR" sz="1200" dirty="0" smtClean="0"/>
                        <a:t>(ŠKOLA)</a:t>
                      </a:r>
                      <a:endParaRPr lang="hr-H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6 nast. predmeta (hj,m</a:t>
                      </a:r>
                      <a:r>
                        <a:rPr lang="hr-HR" sz="1200" baseline="0" dirty="0" smtClean="0"/>
                        <a:t> ,ej</a:t>
                      </a:r>
                    </a:p>
                    <a:p>
                      <a:pPr algn="ctr"/>
                      <a:r>
                        <a:rPr lang="hr-HR" sz="1200" baseline="0" dirty="0" smtClean="0"/>
                        <a:t>+ 2 POPIS +1 ŠKOLA</a:t>
                      </a:r>
                      <a:r>
                        <a:rPr lang="hr-HR" sz="1200" dirty="0" smtClean="0"/>
                        <a:t>)</a:t>
                      </a:r>
                    </a:p>
                    <a:p>
                      <a:pPr algn="ctr"/>
                      <a:r>
                        <a:rPr lang="hr-HR" sz="1200" b="1" dirty="0" smtClean="0"/>
                        <a:t>BODOVI</a:t>
                      </a:r>
                      <a:endParaRPr lang="hr-HR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UKUPAN BROJ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BODOVA</a:t>
                      </a:r>
                      <a:endParaRPr lang="hr-HR" sz="12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7447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5,00 + 5,00 +</a:t>
                      </a:r>
                    </a:p>
                    <a:p>
                      <a:pPr algn="ctr"/>
                      <a:r>
                        <a:rPr lang="hr-HR" dirty="0" smtClean="0"/>
                        <a:t>5,00 +</a:t>
                      </a:r>
                    </a:p>
                    <a:p>
                      <a:pPr algn="ctr"/>
                      <a:r>
                        <a:rPr lang="hr-HR" dirty="0" smtClean="0"/>
                        <a:t>5,00 =</a:t>
                      </a:r>
                    </a:p>
                    <a:p>
                      <a:pPr algn="ctr"/>
                      <a:r>
                        <a:rPr lang="hr-HR" b="1" dirty="0" smtClean="0"/>
                        <a:t>20,00</a:t>
                      </a:r>
                    </a:p>
                    <a:p>
                      <a:endParaRPr lang="hr-H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MAX. </a:t>
                      </a:r>
                    </a:p>
                    <a:p>
                      <a:pPr algn="ctr"/>
                      <a:r>
                        <a:rPr lang="hr-HR" b="1" dirty="0" smtClean="0"/>
                        <a:t>80,00</a:t>
                      </a:r>
                    </a:p>
                    <a:p>
                      <a:endParaRPr lang="hr-H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7447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/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67447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5 x 12 = </a:t>
                      </a:r>
                      <a:r>
                        <a:rPr lang="hr-HR" b="1" dirty="0" smtClean="0"/>
                        <a:t>60</a:t>
                      </a:r>
                      <a:endParaRPr lang="hr-HR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67447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75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DODATNI </a:t>
            </a:r>
            <a:r>
              <a:rPr lang="hr-HR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 </a:t>
            </a:r>
            <a:br>
              <a:rPr lang="hr-HR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VREDNOVANJA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hr-HR" dirty="0"/>
              <a:t>č</a:t>
            </a:r>
            <a:r>
              <a:rPr lang="hr-HR" dirty="0" smtClean="0"/>
              <a:t>ine ga sposobnost i darovitost učenika</a:t>
            </a:r>
          </a:p>
          <a:p>
            <a:r>
              <a:rPr lang="hr-HR" dirty="0" smtClean="0"/>
              <a:t>dokazuju se i vrednuju:</a:t>
            </a:r>
          </a:p>
          <a:p>
            <a:pPr lvl="1"/>
            <a:r>
              <a:rPr lang="hr-HR" dirty="0" smtClean="0"/>
              <a:t>provjera (ispitivanje) posebnih vještina i sposobnosti</a:t>
            </a:r>
          </a:p>
          <a:p>
            <a:pPr lvl="1"/>
            <a:r>
              <a:rPr lang="hr-HR" dirty="0" smtClean="0"/>
              <a:t>postignuti rezultati na natjecanjima u znanju</a:t>
            </a:r>
          </a:p>
          <a:p>
            <a:pPr lvl="1"/>
            <a:r>
              <a:rPr lang="hr-HR" dirty="0" smtClean="0"/>
              <a:t>postignuti rezultati na natjecanjima školskih športskih društava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429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2257</Words>
  <Application>Microsoft Office PowerPoint</Application>
  <PresentationFormat>Prikaz na zaslonu (4:3)</PresentationFormat>
  <Paragraphs>347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1" baseType="lpstr">
      <vt:lpstr>Office Theme</vt:lpstr>
      <vt:lpstr>PROFESIONALNO USMJERAVANJE UČENIKA OSMIH RAZREDA</vt:lpstr>
      <vt:lpstr>Slajd 2</vt:lpstr>
      <vt:lpstr>OPĆE ODREDBE</vt:lpstr>
      <vt:lpstr>ELEMENTI VREDNOVANJA</vt:lpstr>
      <vt:lpstr>1. ZAJEDNIČKI ELEMENT  VREDNOVANJA</vt:lpstr>
      <vt:lpstr>...za upis u programe obrazovanja</vt:lpstr>
      <vt:lpstr>Zajednički element za upis u programe obrazovanja za stjecanje strukovne kvalifikacije i programe obrazovanja za vezane obrte (trajanje 3 godine)</vt:lpstr>
      <vt:lpstr>Zajednički element za upis u gimnazijske programe i programe obrazovanja za stjecanje strukovne kvalifikacije (trajanje 4 godine)</vt:lpstr>
      <vt:lpstr>2. DODATNI ELEMENT  VREDNOVANJA</vt:lpstr>
      <vt:lpstr>3. POSEBAN ELEMENT  VREDNOVANJA</vt:lpstr>
      <vt:lpstr>3. POSEBAN ELEMENT VREDNOVANJA: kandidati s teškoćama u razvoju</vt:lpstr>
      <vt:lpstr>3. POSEBAN ELEMENT VREDNOVANJA: kandidati s teškoćama u razvoju ...</vt:lpstr>
      <vt:lpstr>3. POSEBAN ELEMENT VREDNOVANJA: kandidati sa zdravstvenim teškoćama</vt:lpstr>
      <vt:lpstr>3. POSEBAN ELEMENT VREDNOVANJA: kandidati koji žive u otežanim uvjetima obrazovanja uzrokovanim nepovoljnim ekonomskim, socijalnim te odgojnim čimbenicima</vt:lpstr>
      <vt:lpstr>3. POSEBAN ELEMENT VREDNOVANJA: kandidati koji žive u otežanim uvjetima obrazovanja uzrokovanim nepovoljnim ekonomskim, socijalnim te odgojnim čimbenicima ...</vt:lpstr>
      <vt:lpstr>ROKOVI</vt:lpstr>
      <vt:lpstr>ROKOVI...</vt:lpstr>
      <vt:lpstr>LJETNI UPISNI ROK</vt:lpstr>
      <vt:lpstr>LJETNI UPISNI ROK...</vt:lpstr>
      <vt:lpstr>JESENSKI UPISNI ROK</vt:lpstr>
      <vt:lpstr>NATJEČAJ ZA UPIS</vt:lpstr>
      <vt:lpstr>ZDRAVSTVENE KONTRAINDIKACIJE</vt:lpstr>
      <vt:lpstr>POSEBNA MJERILA I POSTUPCI ZA UPIS KANDIDATA</vt:lpstr>
      <vt:lpstr>POSEBNA MJERILA I POSTUPCI ZA UPIS KANDIDATA</vt:lpstr>
      <vt:lpstr>http://www.hok.hr/obrazovanje/mjesta_za_naukovanje_praksu </vt:lpstr>
      <vt:lpstr>Primjer ugovora o praktičnoj nastavi</vt:lpstr>
      <vt:lpstr>POSEBNA MJERILA I POSTUPCI ZA UPIS KANDIDATA</vt:lpstr>
      <vt:lpstr>NOVO</vt:lpstr>
      <vt:lpstr>NOVO...</vt:lpstr>
      <vt:lpstr>IZVORI: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PROFESIONALNO USMJERAVANJE UČENIKA OSMIH RAZREDA</dc:title>
  <dc:creator>Ljudevit</dc:creator>
  <cp:lastModifiedBy>OS Budrovci</cp:lastModifiedBy>
  <cp:revision>63</cp:revision>
  <dcterms:created xsi:type="dcterms:W3CDTF">2014-05-02T10:41:52Z</dcterms:created>
  <dcterms:modified xsi:type="dcterms:W3CDTF">2014-05-20T06:46:11Z</dcterms:modified>
</cp:coreProperties>
</file>